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5"/>
  </p:notesMasterIdLst>
  <p:sldIdLst>
    <p:sldId id="314" r:id="rId5"/>
    <p:sldId id="545" r:id="rId6"/>
    <p:sldId id="610" r:id="rId7"/>
    <p:sldId id="319" r:id="rId8"/>
    <p:sldId id="410" r:id="rId9"/>
    <p:sldId id="605" r:id="rId10"/>
    <p:sldId id="428" r:id="rId11"/>
    <p:sldId id="316" r:id="rId12"/>
    <p:sldId id="611" r:id="rId13"/>
    <p:sldId id="437" r:id="rId14"/>
    <p:sldId id="612" r:id="rId15"/>
    <p:sldId id="557" r:id="rId16"/>
    <p:sldId id="320" r:id="rId17"/>
    <p:sldId id="569" r:id="rId18"/>
    <p:sldId id="570" r:id="rId19"/>
    <p:sldId id="571" r:id="rId20"/>
    <p:sldId id="572" r:id="rId21"/>
    <p:sldId id="606" r:id="rId22"/>
    <p:sldId id="575" r:id="rId23"/>
    <p:sldId id="603" r:id="rId24"/>
    <p:sldId id="498" r:id="rId25"/>
    <p:sldId id="500" r:id="rId26"/>
    <p:sldId id="417" r:id="rId27"/>
    <p:sldId id="503" r:id="rId28"/>
    <p:sldId id="422" r:id="rId29"/>
    <p:sldId id="423" r:id="rId30"/>
    <p:sldId id="519" r:id="rId31"/>
    <p:sldId id="588" r:id="rId32"/>
    <p:sldId id="580" r:id="rId33"/>
    <p:sldId id="518" r:id="rId34"/>
    <p:sldId id="589" r:id="rId35"/>
    <p:sldId id="590" r:id="rId36"/>
    <p:sldId id="586" r:id="rId37"/>
    <p:sldId id="583" r:id="rId38"/>
    <p:sldId id="582" r:id="rId39"/>
    <p:sldId id="584" r:id="rId40"/>
    <p:sldId id="345" r:id="rId41"/>
    <p:sldId id="341" r:id="rId42"/>
    <p:sldId id="543" r:id="rId43"/>
    <p:sldId id="409" r:id="rId44"/>
    <p:sldId id="544" r:id="rId45"/>
    <p:sldId id="558" r:id="rId46"/>
    <p:sldId id="560" r:id="rId47"/>
    <p:sldId id="563" r:id="rId48"/>
    <p:sldId id="564" r:id="rId49"/>
    <p:sldId id="607" r:id="rId50"/>
    <p:sldId id="506" r:id="rId51"/>
    <p:sldId id="464" r:id="rId52"/>
    <p:sldId id="528" r:id="rId53"/>
    <p:sldId id="577" r:id="rId54"/>
    <p:sldId id="592" r:id="rId55"/>
    <p:sldId id="593" r:id="rId56"/>
    <p:sldId id="578" r:id="rId57"/>
    <p:sldId id="471" r:id="rId58"/>
    <p:sldId id="509" r:id="rId59"/>
    <p:sldId id="510" r:id="rId60"/>
    <p:sldId id="474" r:id="rId61"/>
    <p:sldId id="532" r:id="rId62"/>
    <p:sldId id="533" r:id="rId63"/>
    <p:sldId id="476" r:id="rId64"/>
    <p:sldId id="604" r:id="rId65"/>
    <p:sldId id="487" r:id="rId66"/>
    <p:sldId id="599" r:id="rId67"/>
    <p:sldId id="594" r:id="rId68"/>
    <p:sldId id="596" r:id="rId69"/>
    <p:sldId id="597" r:id="rId70"/>
    <p:sldId id="598" r:id="rId71"/>
    <p:sldId id="541" r:id="rId72"/>
    <p:sldId id="536" r:id="rId73"/>
    <p:sldId id="550" r:id="rId7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545"/>
            <p14:sldId id="610"/>
            <p14:sldId id="319"/>
            <p14:sldId id="410"/>
          </p14:sldIdLst>
        </p14:section>
        <p14:section name="Solution" id="{3814ADEA-866D-4944-BA8A-AF26FCB04961}">
          <p14:sldIdLst>
            <p14:sldId id="605"/>
            <p14:sldId id="428"/>
            <p14:sldId id="316"/>
            <p14:sldId id="611"/>
            <p14:sldId id="437"/>
            <p14:sldId id="612"/>
            <p14:sldId id="557"/>
            <p14:sldId id="320"/>
            <p14:sldId id="569"/>
            <p14:sldId id="570"/>
            <p14:sldId id="571"/>
            <p14:sldId id="572"/>
          </p14:sldIdLst>
        </p14:section>
        <p14:section name="Data" id="{5C431F36-3D7F-4BFB-A2C6-90614511EFFF}">
          <p14:sldIdLst>
            <p14:sldId id="606"/>
            <p14:sldId id="575"/>
            <p14:sldId id="603"/>
            <p14:sldId id="498"/>
            <p14:sldId id="500"/>
            <p14:sldId id="417"/>
            <p14:sldId id="503"/>
            <p14:sldId id="422"/>
            <p14:sldId id="423"/>
            <p14:sldId id="519"/>
            <p14:sldId id="588"/>
            <p14:sldId id="580"/>
            <p14:sldId id="518"/>
            <p14:sldId id="589"/>
            <p14:sldId id="590"/>
            <p14:sldId id="586"/>
            <p14:sldId id="583"/>
            <p14:sldId id="582"/>
            <p14:sldId id="584"/>
            <p14:sldId id="345"/>
            <p14:sldId id="341"/>
            <p14:sldId id="543"/>
            <p14:sldId id="409"/>
            <p14:sldId id="544"/>
            <p14:sldId id="558"/>
            <p14:sldId id="560"/>
            <p14:sldId id="563"/>
            <p14:sldId id="564"/>
          </p14:sldIdLst>
        </p14:section>
        <p14:section name="Verification" id="{4373B73A-00B1-47AF-B80F-FDCA870E2926}">
          <p14:sldIdLst>
            <p14:sldId id="607"/>
            <p14:sldId id="506"/>
            <p14:sldId id="464"/>
            <p14:sldId id="528"/>
            <p14:sldId id="577"/>
            <p14:sldId id="592"/>
            <p14:sldId id="593"/>
            <p14:sldId id="578"/>
            <p14:sldId id="471"/>
            <p14:sldId id="509"/>
            <p14:sldId id="510"/>
            <p14:sldId id="474"/>
            <p14:sldId id="532"/>
            <p14:sldId id="533"/>
            <p14:sldId id="476"/>
            <p14:sldId id="604"/>
            <p14:sldId id="487"/>
            <p14:sldId id="599"/>
            <p14:sldId id="594"/>
            <p14:sldId id="596"/>
            <p14:sldId id="597"/>
            <p14:sldId id="598"/>
            <p14:sldId id="541"/>
            <p14:sldId id="536"/>
          </p14:sldIdLst>
        </p14:section>
        <p14:section name="Plan" id="{56AF185C-D41C-4D60-84C7-E325B90F5196}">
          <p14:sldIdLst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1ABC9C"/>
    <a:srgbClr val="E7E6E6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5" autoAdjust="0"/>
    <p:restoredTop sz="81327" autoAdjust="0"/>
  </p:normalViewPr>
  <p:slideViewPr>
    <p:cSldViewPr snapToGrid="0">
      <p:cViewPr varScale="1">
        <p:scale>
          <a:sx n="90" d="100"/>
          <a:sy n="90" d="100"/>
        </p:scale>
        <p:origin x="1038" y="84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4" Type="http://schemas.openxmlformats.org/officeDocument/2006/relationships/image" Target="../media/image101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Relationship Id="rId4" Type="http://schemas.openxmlformats.org/officeDocument/2006/relationships/image" Target="../media/image105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4" Type="http://schemas.openxmlformats.org/officeDocument/2006/relationships/image" Target="../media/image99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Relationship Id="rId4" Type="http://schemas.openxmlformats.org/officeDocument/2006/relationships/image" Target="../media/image113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wmf"/><Relationship Id="rId1" Type="http://schemas.openxmlformats.org/officeDocument/2006/relationships/image" Target="../media/image1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2019/6/20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8138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311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傳統不經濟 </a:t>
            </a:r>
            <a:endParaRPr lang="en-US" dirty="0"/>
          </a:p>
          <a:p>
            <a:r>
              <a:rPr lang="en-US" dirty="0"/>
              <a:t>828</a:t>
            </a:r>
          </a:p>
          <a:p>
            <a:r>
              <a:rPr lang="zh-TW" altLang="en-US" dirty="0"/>
              <a:t>傳統不保守 不符合 混凝土結構設計規範 </a:t>
            </a:r>
            <a:r>
              <a:rPr lang="en-US" altLang="zh-TW" dirty="0"/>
              <a:t>401-100 R5.11.2 </a:t>
            </a:r>
          </a:p>
          <a:p>
            <a:r>
              <a:rPr lang="en-US" altLang="zh-TW" dirty="0"/>
              <a:t>1140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67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128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95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1059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用最有感覺的圖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741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159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9M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9M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400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6M 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 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2741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779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2807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5709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819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1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9909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DBE 1602 11.5</a:t>
            </a:r>
          </a:p>
          <a:p>
            <a:r>
              <a:rPr lang="en-US" altLang="zh-TW" dirty="0"/>
              <a:t>MCE 1116 15.5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5941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2168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976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78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332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 smtClean="0"/>
              <a:t>演算法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531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34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7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20/06/2019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20/06/2019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20/06/2019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20/06/2019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20/06/2019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20/06/2019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20/06/2019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20/06/2019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20/06/2019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20/06/2019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20/06/2019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20/06/2019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20/06/2019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20/06/2019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20/06/2019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20/06/2019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20/06/2019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20/06/2019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20/06/2019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37.wmf"/><Relationship Id="rId4" Type="http://schemas.openxmlformats.org/officeDocument/2006/relationships/image" Target="../media/image38.png"/><Relationship Id="rId9" Type="http://schemas.openxmlformats.org/officeDocument/2006/relationships/oleObject" Target="../embeddings/oleObject1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oleObject" Target="../embeddings/oleObject21.bin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42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41.wmf"/><Relationship Id="rId4" Type="http://schemas.openxmlformats.org/officeDocument/2006/relationships/image" Target="../media/image44.png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43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2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1.emf"/><Relationship Id="rId5" Type="http://schemas.openxmlformats.org/officeDocument/2006/relationships/image" Target="../media/image60.png"/><Relationship Id="rId4" Type="http://schemas.openxmlformats.org/officeDocument/2006/relationships/image" Target="../media/image59.emf"/><Relationship Id="rId9" Type="http://schemas.openxmlformats.org/officeDocument/2006/relationships/image" Target="../media/image58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4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4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4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5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66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5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81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0.emf"/><Relationship Id="rId5" Type="http://schemas.openxmlformats.org/officeDocument/2006/relationships/image" Target="../media/image79.wmf"/><Relationship Id="rId10" Type="http://schemas.openxmlformats.org/officeDocument/2006/relationships/image" Target="../media/image84.e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8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88.png"/><Relationship Id="rId4" Type="http://schemas.openxmlformats.org/officeDocument/2006/relationships/image" Target="../media/image8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9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2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0.png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7" Type="http://schemas.openxmlformats.org/officeDocument/2006/relationships/image" Target="../media/image84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image" Target="../media/image101.wmf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98.wmf"/><Relationship Id="rId12" Type="http://schemas.openxmlformats.org/officeDocument/2006/relationships/oleObject" Target="../embeddings/oleObject3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100.wmf"/><Relationship Id="rId5" Type="http://schemas.openxmlformats.org/officeDocument/2006/relationships/image" Target="../media/image103.emf"/><Relationship Id="rId10" Type="http://schemas.openxmlformats.org/officeDocument/2006/relationships/oleObject" Target="../embeddings/oleObject34.bin"/><Relationship Id="rId4" Type="http://schemas.openxmlformats.org/officeDocument/2006/relationships/image" Target="../media/image102.emf"/><Relationship Id="rId9" Type="http://schemas.openxmlformats.org/officeDocument/2006/relationships/image" Target="../media/image99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5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4.wmf"/><Relationship Id="rId4" Type="http://schemas.openxmlformats.org/officeDocument/2006/relationships/image" Target="../media/image16.png"/><Relationship Id="rId9" Type="http://schemas.openxmlformats.org/officeDocument/2006/relationships/oleObject" Target="../embeddings/oleObject7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image" Target="../media/image103.emf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10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0.wmf"/><Relationship Id="rId11" Type="http://schemas.openxmlformats.org/officeDocument/2006/relationships/oleObject" Target="../embeddings/oleObject39.bin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104.wmf"/><Relationship Id="rId4" Type="http://schemas.openxmlformats.org/officeDocument/2006/relationships/image" Target="../media/image106.emf"/><Relationship Id="rId9" Type="http://schemas.openxmlformats.org/officeDocument/2006/relationships/oleObject" Target="../embeddings/oleObject38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109.emf"/><Relationship Id="rId7" Type="http://schemas.openxmlformats.org/officeDocument/2006/relationships/image" Target="../media/image108.wmf"/><Relationship Id="rId12" Type="http://schemas.openxmlformats.org/officeDocument/2006/relationships/image" Target="../media/image9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1.bin"/><Relationship Id="rId11" Type="http://schemas.openxmlformats.org/officeDocument/2006/relationships/oleObject" Target="../embeddings/oleObject33.bin"/><Relationship Id="rId5" Type="http://schemas.openxmlformats.org/officeDocument/2006/relationships/image" Target="../media/image107.wmf"/><Relationship Id="rId10" Type="http://schemas.openxmlformats.org/officeDocument/2006/relationships/image" Target="../media/image98.wmf"/><Relationship Id="rId4" Type="http://schemas.openxmlformats.org/officeDocument/2006/relationships/oleObject" Target="../embeddings/oleObject40.bin"/><Relationship Id="rId9" Type="http://schemas.openxmlformats.org/officeDocument/2006/relationships/oleObject" Target="../embeddings/oleObject42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image" Target="../media/image102.emf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11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0.wmf"/><Relationship Id="rId11" Type="http://schemas.openxmlformats.org/officeDocument/2006/relationships/oleObject" Target="../embeddings/oleObject46.bin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112.wmf"/><Relationship Id="rId4" Type="http://schemas.openxmlformats.org/officeDocument/2006/relationships/image" Target="../media/image103.emf"/><Relationship Id="rId9" Type="http://schemas.openxmlformats.org/officeDocument/2006/relationships/oleObject" Target="../embeddings/oleObject45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image" Target="../media/image116.emf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117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7" Type="http://schemas.openxmlformats.org/officeDocument/2006/relationships/image" Target="../media/image150.emf"/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9.emf"/><Relationship Id="rId5" Type="http://schemas.openxmlformats.org/officeDocument/2006/relationships/image" Target="../media/image148.emf"/><Relationship Id="rId4" Type="http://schemas.openxmlformats.org/officeDocument/2006/relationships/image" Target="../media/image147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210.png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3.wmf"/><Relationship Id="rId5" Type="http://schemas.openxmlformats.org/officeDocument/2006/relationships/image" Target="../media/image25.png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24.png"/><Relationship Id="rId9" Type="http://schemas.openxmlformats.org/officeDocument/2006/relationships/image" Target="../media/image22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450142"/>
            <a:ext cx="121920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Feasibility of Beam Reinforcement Optimization for Practical Application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948615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1095" y="1579684"/>
            <a:ext cx="5359857" cy="4019894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5E3B4-20E5-4FAB-98DD-C1C9B6992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939" y="1140756"/>
            <a:ext cx="4879433" cy="17138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916" y="3907170"/>
            <a:ext cx="4879433" cy="244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117860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1221939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1221939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4" name="直線接點 3"/>
          <p:cNvCxnSpPr/>
          <p:nvPr/>
        </p:nvCxnSpPr>
        <p:spPr>
          <a:xfrm>
            <a:off x="1047565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047565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2531CC-47C1-4093-9FF2-3CF566553AD8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75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729882"/>
              </p:ext>
            </p:extLst>
          </p:nvPr>
        </p:nvGraphicFramePr>
        <p:xfrm>
          <a:off x="7714356" y="5599577"/>
          <a:ext cx="3594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3" name="Equation" r:id="rId7" imgW="3593880" imgH="444240" progId="Equation.DSMT4">
                  <p:embed/>
                </p:oleObj>
              </mc:Choice>
              <mc:Fallback>
                <p:oleObj name="Equation" r:id="rId7" imgW="3593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14356" y="5599577"/>
                        <a:ext cx="3594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7545154" y="1188586"/>
            <a:ext cx="1465466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10600" y="4603898"/>
            <a:ext cx="923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45154" y="1613318"/>
            <a:ext cx="2334101" cy="424732"/>
          </a:xfrm>
          <a:prstGeom prst="rect">
            <a:avLst/>
          </a:prstGeom>
          <a:solidFill>
            <a:srgbClr val="F7F7F7"/>
          </a:solidFill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After Consider </a:t>
            </a:r>
            <a:r>
              <a:rPr lang="en-US" altLang="zh-TW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8545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8760F35-09F2-1549-9899-B2AB1972A1B2}"/>
              </a:ext>
            </a:extLst>
          </p:cNvPr>
          <p:cNvCxnSpPr/>
          <p:nvPr/>
        </p:nvCxnSpPr>
        <p:spPr>
          <a:xfrm>
            <a:off x="8702998" y="4348716"/>
            <a:ext cx="0" cy="1066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5DE5CD4D-F281-7042-9525-7BD90F9FDD44}"/>
              </a:ext>
            </a:extLst>
          </p:cNvPr>
          <p:cNvCxnSpPr/>
          <p:nvPr/>
        </p:nvCxnSpPr>
        <p:spPr>
          <a:xfrm>
            <a:off x="9529763" y="4348716"/>
            <a:ext cx="0" cy="980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7E672EDB-562C-B049-8622-94E512049A2A}"/>
              </a:ext>
            </a:extLst>
          </p:cNvPr>
          <p:cNvCxnSpPr/>
          <p:nvPr/>
        </p:nvCxnSpPr>
        <p:spPr>
          <a:xfrm>
            <a:off x="8688711" y="4800600"/>
            <a:ext cx="84105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18CB68B-3C5B-BF45-9C63-8AAE5FD0445E}"/>
              </a:ext>
            </a:extLst>
          </p:cNvPr>
          <p:cNvSpPr txBox="1"/>
          <p:nvPr/>
        </p:nvSpPr>
        <p:spPr>
          <a:xfrm>
            <a:off x="8949186" y="4400518"/>
            <a:ext cx="33438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kumimoji="1"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521566" y="2589623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315453" y="4486313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7793665" y="2392326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7898579" y="2582536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7990808" y="2803336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8080744" y="3006301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8185658" y="3224763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8323521" y="342900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2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56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4192"/>
            <a:ext cx="6095238" cy="45714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0718" y="1731756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Combinations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sp>
        <p:nvSpPr>
          <p:cNvPr id="31" name="文字方塊 30"/>
          <p:cNvSpPr txBox="1"/>
          <p:nvPr/>
        </p:nvSpPr>
        <p:spPr>
          <a:xfrm>
            <a:off x="7032382" y="2307894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839788" y="6315404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257659" y="1781641"/>
            <a:ext cx="158472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Multi-Cut-4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368139" y="1792526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272910" y="5910088"/>
            <a:ext cx="37285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0.1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708872" y="5910088"/>
            <a:ext cx="41293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0762EEB-D746-426A-B339-10C8496FD8C4}"/>
              </a:ext>
            </a:extLst>
          </p:cNvPr>
          <p:cNvSpPr txBox="1"/>
          <p:nvPr/>
        </p:nvSpPr>
        <p:spPr>
          <a:xfrm>
            <a:off x="1587527" y="6004357"/>
            <a:ext cx="270267" cy="32688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Ln</a:t>
            </a:r>
            <a:endParaRPr lang="zh-TW" alt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97A6667-4FDD-4B02-B222-C2D3D7E73B73}"/>
              </a:ext>
            </a:extLst>
          </p:cNvPr>
          <p:cNvSpPr txBox="1"/>
          <p:nvPr/>
        </p:nvSpPr>
        <p:spPr>
          <a:xfrm>
            <a:off x="5061905" y="6021269"/>
            <a:ext cx="270267" cy="32688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Ln</a:t>
            </a:r>
            <a:endParaRPr lang="zh-TW" alt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860006" y="3062295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653890" y="4818542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61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1536691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sp>
        <p:nvSpPr>
          <p:cNvPr id="5" name="文字方塊 4"/>
          <p:cNvSpPr txBox="1"/>
          <p:nvPr/>
        </p:nvSpPr>
        <p:spPr>
          <a:xfrm>
            <a:off x="839788" y="711204"/>
            <a:ext cx="151900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9788" y="1155582"/>
            <a:ext cx="1881284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9788" y="1599960"/>
            <a:ext cx="133466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075582" y="811570"/>
            <a:ext cx="2144177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</a:t>
            </a: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9351A6F-C48D-0646-81AB-0B2C40694337}"/>
              </a:ext>
            </a:extLst>
          </p:cNvPr>
          <p:cNvSpPr txBox="1"/>
          <p:nvPr/>
        </p:nvSpPr>
        <p:spPr>
          <a:xfrm>
            <a:off x="2379485" y="1847912"/>
            <a:ext cx="133626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kumimoji="1"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9147673" y="3200400"/>
            <a:ext cx="0" cy="49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690861" y="6108120"/>
            <a:ext cx="291361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化</a:t>
            </a: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梁</a:t>
            </a: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鋼筋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"/>
          <a:stretch/>
        </p:blipFill>
        <p:spPr>
          <a:xfrm>
            <a:off x="616688" y="1990630"/>
            <a:ext cx="5893966" cy="3900444"/>
          </a:xfrm>
          <a:custGeom>
            <a:avLst/>
            <a:gdLst>
              <a:gd name="connsiteX0" fmla="*/ 1403497 w 5893966"/>
              <a:gd name="connsiteY0" fmla="*/ 2592003 h 3900444"/>
              <a:gd name="connsiteX1" fmla="*/ 1095153 w 5893966"/>
              <a:gd name="connsiteY1" fmla="*/ 2953510 h 3900444"/>
              <a:gd name="connsiteX2" fmla="*/ 1403497 w 5893966"/>
              <a:gd name="connsiteY2" fmla="*/ 3315017 h 3900444"/>
              <a:gd name="connsiteX3" fmla="*/ 1711841 w 5893966"/>
              <a:gd name="connsiteY3" fmla="*/ 2953510 h 3900444"/>
              <a:gd name="connsiteX4" fmla="*/ 1403497 w 5893966"/>
              <a:gd name="connsiteY4" fmla="*/ 2592003 h 3900444"/>
              <a:gd name="connsiteX5" fmla="*/ 139106 w 5893966"/>
              <a:gd name="connsiteY5" fmla="*/ 0 h 3900444"/>
              <a:gd name="connsiteX6" fmla="*/ 5893966 w 5893966"/>
              <a:gd name="connsiteY6" fmla="*/ 0 h 3900444"/>
              <a:gd name="connsiteX7" fmla="*/ 5893966 w 5893966"/>
              <a:gd name="connsiteY7" fmla="*/ 3900444 h 3900444"/>
              <a:gd name="connsiteX8" fmla="*/ 668311 w 5893966"/>
              <a:gd name="connsiteY8" fmla="*/ 3900444 h 3900444"/>
              <a:gd name="connsiteX9" fmla="*/ 696883 w 5893966"/>
              <a:gd name="connsiteY9" fmla="*/ 3859769 h 3900444"/>
              <a:gd name="connsiteX10" fmla="*/ 733647 w 5893966"/>
              <a:gd name="connsiteY10" fmla="*/ 3719054 h 3900444"/>
              <a:gd name="connsiteX11" fmla="*/ 265814 w 5893966"/>
              <a:gd name="connsiteY11" fmla="*/ 3357547 h 3900444"/>
              <a:gd name="connsiteX12" fmla="*/ 4244 w 5893966"/>
              <a:gd name="connsiteY12" fmla="*/ 3419287 h 3900444"/>
              <a:gd name="connsiteX13" fmla="*/ 0 w 5893966"/>
              <a:gd name="connsiteY13" fmla="*/ 3421993 h 3900444"/>
              <a:gd name="connsiteX14" fmla="*/ 0 w 5893966"/>
              <a:gd name="connsiteY14" fmla="*/ 492863 h 3900444"/>
              <a:gd name="connsiteX15" fmla="*/ 6184 w 5893966"/>
              <a:gd name="connsiteY15" fmla="*/ 497795 h 3900444"/>
              <a:gd name="connsiteX16" fmla="*/ 31898 w 5893966"/>
              <a:gd name="connsiteY16" fmla="*/ 504455 h 3900444"/>
              <a:gd name="connsiteX17" fmla="*/ 159489 w 5893966"/>
              <a:gd name="connsiteY17" fmla="*/ 176629 h 3900444"/>
              <a:gd name="connsiteX18" fmla="*/ 149462 w 5893966"/>
              <a:gd name="connsiteY18" fmla="*/ 49025 h 390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893966" h="3900444">
                <a:moveTo>
                  <a:pt x="1403497" y="2592003"/>
                </a:moveTo>
                <a:cubicBezTo>
                  <a:pt x="1233203" y="2592003"/>
                  <a:pt x="1095153" y="2753855"/>
                  <a:pt x="1095153" y="2953510"/>
                </a:cubicBezTo>
                <a:cubicBezTo>
                  <a:pt x="1095153" y="3153165"/>
                  <a:pt x="1233203" y="3315017"/>
                  <a:pt x="1403497" y="3315017"/>
                </a:cubicBezTo>
                <a:cubicBezTo>
                  <a:pt x="1573791" y="3315017"/>
                  <a:pt x="1711841" y="3153165"/>
                  <a:pt x="1711841" y="2953510"/>
                </a:cubicBezTo>
                <a:cubicBezTo>
                  <a:pt x="1711841" y="2753855"/>
                  <a:pt x="1573791" y="2592003"/>
                  <a:pt x="1403497" y="2592003"/>
                </a:cubicBezTo>
                <a:close/>
                <a:moveTo>
                  <a:pt x="139106" y="0"/>
                </a:moveTo>
                <a:lnTo>
                  <a:pt x="5893966" y="0"/>
                </a:lnTo>
                <a:lnTo>
                  <a:pt x="5893966" y="3900444"/>
                </a:lnTo>
                <a:lnTo>
                  <a:pt x="668311" y="3900444"/>
                </a:lnTo>
                <a:lnTo>
                  <a:pt x="696883" y="3859769"/>
                </a:lnTo>
                <a:cubicBezTo>
                  <a:pt x="720556" y="3816519"/>
                  <a:pt x="733647" y="3768968"/>
                  <a:pt x="733647" y="3719054"/>
                </a:cubicBezTo>
                <a:cubicBezTo>
                  <a:pt x="733647" y="3519399"/>
                  <a:pt x="524191" y="3357547"/>
                  <a:pt x="265814" y="3357547"/>
                </a:cubicBezTo>
                <a:cubicBezTo>
                  <a:pt x="168923" y="3357547"/>
                  <a:pt x="78911" y="3380308"/>
                  <a:pt x="4244" y="3419287"/>
                </a:cubicBezTo>
                <a:lnTo>
                  <a:pt x="0" y="3421993"/>
                </a:lnTo>
                <a:lnTo>
                  <a:pt x="0" y="492863"/>
                </a:lnTo>
                <a:lnTo>
                  <a:pt x="6184" y="497795"/>
                </a:lnTo>
                <a:cubicBezTo>
                  <a:pt x="14490" y="502162"/>
                  <a:pt x="23090" y="504455"/>
                  <a:pt x="31898" y="504455"/>
                </a:cubicBezTo>
                <a:cubicBezTo>
                  <a:pt x="102365" y="504455"/>
                  <a:pt x="159489" y="357682"/>
                  <a:pt x="159489" y="176629"/>
                </a:cubicBezTo>
                <a:cubicBezTo>
                  <a:pt x="159489" y="131366"/>
                  <a:pt x="155919" y="88245"/>
                  <a:pt x="149462" y="49025"/>
                </a:cubicBezTo>
                <a:close/>
              </a:path>
            </a:pathLst>
          </a:cu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647277"/>
              </p:ext>
            </p:extLst>
          </p:nvPr>
        </p:nvGraphicFramePr>
        <p:xfrm>
          <a:off x="6872178" y="2495085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5" name="Equation" r:id="rId5" imgW="4559040" imgH="761760" progId="Equation.DSMT4">
                  <p:embed/>
                </p:oleObj>
              </mc:Choice>
              <mc:Fallback>
                <p:oleObj name="Equation" r:id="rId5" imgW="4559040" imgH="7617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72178" y="2495085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9795311"/>
              </p:ext>
            </p:extLst>
          </p:nvPr>
        </p:nvGraphicFramePr>
        <p:xfrm>
          <a:off x="6872178" y="5084704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6" name="Equation" r:id="rId7" imgW="1422360" imgH="355320" progId="Equation.DSMT4">
                  <p:embed/>
                </p:oleObj>
              </mc:Choice>
              <mc:Fallback>
                <p:oleObj name="Equation" r:id="rId7" imgW="1422360" imgH="355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72178" y="5084704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032281"/>
              </p:ext>
            </p:extLst>
          </p:nvPr>
        </p:nvGraphicFramePr>
        <p:xfrm>
          <a:off x="6872178" y="4005794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7" name="Equation" r:id="rId9" imgW="469800" imgH="330120" progId="Equation.DSMT4">
                  <p:embed/>
                </p:oleObj>
              </mc:Choice>
              <mc:Fallback>
                <p:oleObj name="Equation" r:id="rId9" imgW="469800" imgH="330120" progId="Equation.DSMT4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72178" y="4005794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357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7344" y="1731756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/>
          </p:nvPr>
        </p:nvGraphicFramePr>
        <p:xfrm>
          <a:off x="8648700" y="4931559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40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48700" y="4931559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/>
          </p:nvPr>
        </p:nvGraphicFramePr>
        <p:xfrm>
          <a:off x="8648700" y="2217695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41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48700" y="2217695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/>
          </p:nvPr>
        </p:nvGraphicFramePr>
        <p:xfrm>
          <a:off x="7295145" y="4448959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42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95145" y="4448959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/>
          </p:nvPr>
        </p:nvGraphicFramePr>
        <p:xfrm>
          <a:off x="1445726" y="2888207"/>
          <a:ext cx="13335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43" name="Equation" r:id="rId11" imgW="1333440" imgH="1054080" progId="Equation.DSMT4">
                  <p:embed/>
                </p:oleObj>
              </mc:Choice>
              <mc:Fallback>
                <p:oleObj name="Equation" r:id="rId11" imgW="1333440" imgH="105408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45726" y="2888207"/>
                        <a:ext cx="13335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3948936" y="2344829"/>
            <a:ext cx="5443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Vu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7208880" y="4277316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937726" y="5058559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44" name="Equation" r:id="rId13" imgW="3682800" imgH="685800" progId="Equation.DSMT4">
                  <p:embed/>
                </p:oleObj>
              </mc:Choice>
              <mc:Fallback>
                <p:oleObj name="Equation" r:id="rId13" imgW="3682800" imgH="6858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37726" y="5058559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線單箭頭接點 12"/>
          <p:cNvCxnSpPr/>
          <p:nvPr/>
        </p:nvCxnSpPr>
        <p:spPr>
          <a:xfrm>
            <a:off x="3817088" y="4858986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948936" y="2718130"/>
            <a:ext cx="507831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Vs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31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pic>
        <p:nvPicPr>
          <p:cNvPr id="4" name="圖片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8861" y="3439633"/>
            <a:ext cx="5250746" cy="17630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1756"/>
            <a:ext cx="6095238" cy="4571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159118" y="1823556"/>
            <a:ext cx="134402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Design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75990" y="1856446"/>
            <a:ext cx="118718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>
                <a:solidFill>
                  <a:schemeClr val="accent3"/>
                </a:solidFill>
              </a:rPr>
              <a:t>- Demand</a:t>
            </a:r>
            <a:endParaRPr lang="zh-TW" altLang="en-US" dirty="0">
              <a:solidFill>
                <a:schemeClr val="accent3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294750" y="1824547"/>
            <a:ext cx="153279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Vc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615665" y="2410827"/>
            <a:ext cx="26571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梁剪力鋼筋配置示意圖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54588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29911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/>
              <a:t>Multi-Cut-2 vs Tradition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52561"/>
            <a:ext cx="6095238" cy="455238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50421" y="1855628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43869" y="2477354"/>
            <a:ext cx="2003736" cy="4616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82%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82439" y="4590902"/>
            <a:ext cx="182998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DA74E-595C-4D8E-9A81-8895915F55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235" y="1751033"/>
            <a:ext cx="6095238" cy="45523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7EB3DC-B109-4095-939E-09BFE702F091}"/>
              </a:ext>
            </a:extLst>
          </p:cNvPr>
          <p:cNvSpPr txBox="1"/>
          <p:nvPr/>
        </p:nvSpPr>
        <p:spPr>
          <a:xfrm>
            <a:off x="6822497" y="1855835"/>
            <a:ext cx="11838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53D293-AF90-480E-A47B-C9C03323F7DE}"/>
              </a:ext>
            </a:extLst>
          </p:cNvPr>
          <p:cNvSpPr txBox="1"/>
          <p:nvPr/>
        </p:nvSpPr>
        <p:spPr>
          <a:xfrm>
            <a:off x="10279231" y="1855835"/>
            <a:ext cx="1509388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8368122" y="1860633"/>
            <a:ext cx="15494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733607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636845" y="6052017"/>
            <a:ext cx="818494" cy="3139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Length(cm)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060512" y="3880548"/>
            <a:ext cx="608500" cy="29335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As(cm2)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0" y="3880548"/>
            <a:ext cx="608500" cy="29335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As(cm2)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860005" y="2726336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657474" y="464404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848986" y="2477353"/>
            <a:ext cx="329609" cy="126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742129" y="3193257"/>
            <a:ext cx="648000" cy="54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951996" y="4769484"/>
            <a:ext cx="758422" cy="3356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4040372" y="5041935"/>
            <a:ext cx="352474" cy="58268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9452345" y="2477353"/>
            <a:ext cx="522393" cy="16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1742935" y="5126411"/>
            <a:ext cx="100933" cy="508846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8499027" y="4871988"/>
            <a:ext cx="1437346" cy="359231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9012873" y="2632951"/>
            <a:ext cx="439472" cy="634736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955056" y="5269467"/>
            <a:ext cx="120838" cy="355156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8900692" y="2491342"/>
            <a:ext cx="112181" cy="113636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8521596" y="5226937"/>
            <a:ext cx="45719" cy="280728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6922079-C0FE-4854-AF95-AA5B99A96DAB}"/>
              </a:ext>
            </a:extLst>
          </p:cNvPr>
          <p:cNvSpPr txBox="1"/>
          <p:nvPr/>
        </p:nvSpPr>
        <p:spPr>
          <a:xfrm>
            <a:off x="2269501" y="1860633"/>
            <a:ext cx="15494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54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880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Factor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1756"/>
            <a:ext cx="6095238" cy="457142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757288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203493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482057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50465" y="2623935"/>
            <a:ext cx="299692" cy="1393536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914326" y="2443897"/>
            <a:ext cx="257268" cy="1573574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899142" y="5355718"/>
            <a:ext cx="230057" cy="28786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056565" y="5457118"/>
            <a:ext cx="421287" cy="18646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740506" y="3072807"/>
            <a:ext cx="13078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9364834" y="2859094"/>
            <a:ext cx="1376339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2743201" y="3103645"/>
            <a:ext cx="13822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1241343" y="2889932"/>
            <a:ext cx="100444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Moment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6914326" y="3785191"/>
            <a:ext cx="2229293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9364834" y="3571478"/>
            <a:ext cx="10107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 smtClean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1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9619" y="3429000"/>
            <a:ext cx="4575618" cy="343171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367289"/>
              </p:ext>
            </p:extLst>
          </p:nvPr>
        </p:nvGraphicFramePr>
        <p:xfrm>
          <a:off x="7545774" y="3635515"/>
          <a:ext cx="4305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4" name="Equation" r:id="rId5" imgW="4305240" imgH="520560" progId="Equation.DSMT4">
                  <p:embed/>
                </p:oleObj>
              </mc:Choice>
              <mc:Fallback>
                <p:oleObj name="Equation" r:id="rId5" imgW="4305240" imgH="52056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5774" y="3635515"/>
                        <a:ext cx="43053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6822035" y="2723805"/>
            <a:ext cx="4738220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Development Length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5018563" y="4193282"/>
            <a:ext cx="39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061018" y="3449924"/>
            <a:ext cx="35362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5018563" y="3724897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414563" y="3728257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545774" y="437568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320775" y="3724897"/>
            <a:ext cx="0" cy="11266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9619" y="518"/>
            <a:ext cx="4576381" cy="3432287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147347" y="436613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47347" y="885682"/>
            <a:ext cx="118718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en-US" altLang="zh-TW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47347" y="3867724"/>
            <a:ext cx="154946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Consider </a:t>
            </a:r>
            <a:r>
              <a:rPr lang="en-US" altLang="zh-TW" sz="2000" dirty="0" err="1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47347" y="4316793"/>
            <a:ext cx="118718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en-US" altLang="zh-TW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>
            <a:off x="4795283" y="875924"/>
            <a:ext cx="612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4981881" y="251301"/>
            <a:ext cx="35362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6" name="直線接點 25"/>
          <p:cNvCxnSpPr/>
          <p:nvPr/>
        </p:nvCxnSpPr>
        <p:spPr>
          <a:xfrm>
            <a:off x="4805911" y="407539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414563" y="410899"/>
            <a:ext cx="0" cy="93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731755"/>
            <a:ext cx="6095238" cy="4571429"/>
          </a:xfrm>
          <a:prstGeom prst="rect">
            <a:avLst/>
          </a:prstGeom>
        </p:spPr>
      </p:pic>
      <p:sp>
        <p:nvSpPr>
          <p:cNvPr id="18" name="文字版面配置區 17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Moment </a:t>
            </a:r>
            <a:r>
              <a:rPr lang="en-US" altLang="zh-TW" dirty="0">
                <a:solidFill>
                  <a:schemeClr val="accent1"/>
                </a:solidFill>
              </a:rPr>
              <a:t>Decay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6904" y="2448160"/>
            <a:ext cx="301025" cy="773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795942" y="1731755"/>
            <a:ext cx="25016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Moment 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731755"/>
            <a:ext cx="6096000" cy="4572001"/>
          </a:xfrm>
          <a:prstGeom prst="rect">
            <a:avLst/>
          </a:prstGeom>
        </p:spPr>
      </p:pic>
      <p:cxnSp>
        <p:nvCxnSpPr>
          <p:cNvPr id="14" name="直線單箭頭接點 13"/>
          <p:cNvCxnSpPr/>
          <p:nvPr/>
        </p:nvCxnSpPr>
        <p:spPr>
          <a:xfrm flipH="1">
            <a:off x="10687485" y="3031940"/>
            <a:ext cx="467834" cy="6239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891180" y="1679161"/>
            <a:ext cx="2501647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Moment Demand As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971994" y="3221665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0475325" y="3803756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4185" y="1995293"/>
            <a:ext cx="1672894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3212999" y="2708644"/>
            <a:ext cx="0" cy="1440712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774873" cy="21294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728538"/>
            <a:ext cx="6774873" cy="212946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6334666" y="1755017"/>
            <a:ext cx="5008501" cy="3752000"/>
            <a:chOff x="3591749" y="1553000"/>
            <a:chExt cx="5008501" cy="3752000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11074243" y="2701807"/>
            <a:ext cx="948337" cy="9787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8099749" y="409283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2718052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</a:t>
            </a: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Decay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548770" y="3639900"/>
                <a:ext cx="3203890" cy="1009572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𝐿𝑎𝑡𝑒𝑟𝑎𝑙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𝐺𝑟𝑎𝑣𝑖𝑡𝑦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𝐿𝑜𝑎𝑑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𝑆𝑚𝑎𝑙𝑙</m:t>
                      </m:r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770" y="3639900"/>
                <a:ext cx="3203890" cy="1009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7548770" y="4875567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320775" y="3794177"/>
            <a:ext cx="0" cy="2372707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23B1FF-593A-4FA7-951C-CC5D6B62FF9D}"/>
              </a:ext>
            </a:extLst>
          </p:cNvPr>
          <p:cNvGrpSpPr/>
          <p:nvPr/>
        </p:nvGrpSpPr>
        <p:grpSpPr>
          <a:xfrm>
            <a:off x="433579" y="1755017"/>
            <a:ext cx="5008501" cy="3752000"/>
            <a:chOff x="3591749" y="1553000"/>
            <a:chExt cx="5008501" cy="3752000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2AD0C86-861B-42CD-BBBB-E23F8440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1749" y="1553000"/>
              <a:ext cx="5008501" cy="3752000"/>
            </a:xfrm>
            <a:prstGeom prst="rect">
              <a:avLst/>
            </a:prstGeom>
          </p:spPr>
        </p:pic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C2E63FB-0844-40E9-AAD5-C248501A576F}"/>
                </a:ext>
              </a:extLst>
            </p:cNvPr>
            <p:cNvCxnSpPr/>
            <p:nvPr/>
          </p:nvCxnSpPr>
          <p:spPr>
            <a:xfrm>
              <a:off x="427534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70F9B75C-9A97-4F11-9DAA-DEE34A069BBD}"/>
                </a:ext>
              </a:extLst>
            </p:cNvPr>
            <p:cNvCxnSpPr>
              <a:cxnSpLocks/>
            </p:cNvCxnSpPr>
            <p:nvPr/>
          </p:nvCxnSpPr>
          <p:spPr>
            <a:xfrm>
              <a:off x="4210967" y="2482543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57911BBE-855B-4A04-A52A-1942E4D69C40}"/>
                </a:ext>
              </a:extLst>
            </p:cNvPr>
            <p:cNvCxnSpPr/>
            <p:nvPr/>
          </p:nvCxnSpPr>
          <p:spPr>
            <a:xfrm>
              <a:off x="8078559" y="3410960"/>
              <a:ext cx="0" cy="4775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DE455CDC-2B33-4EB0-A0CB-F570D49E16F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473" y="2491508"/>
              <a:ext cx="0" cy="139700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6103BA-F3A5-4EA5-B39D-6A2DA423807B}"/>
              </a:ext>
            </a:extLst>
          </p:cNvPr>
          <p:cNvSpPr txBox="1"/>
          <p:nvPr/>
        </p:nvSpPr>
        <p:spPr>
          <a:xfrm>
            <a:off x="5173156" y="2701807"/>
            <a:ext cx="948337" cy="9787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</a:t>
            </a:r>
          </a:p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Force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6CAC10-C0A4-41E4-AB40-D16F158B49FB}"/>
              </a:ext>
            </a:extLst>
          </p:cNvPr>
          <p:cNvSpPr txBox="1"/>
          <p:nvPr/>
        </p:nvSpPr>
        <p:spPr>
          <a:xfrm>
            <a:off x="2198662" y="409283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48770" y="5596093"/>
            <a:ext cx="170931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Story Height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079" y="3429000"/>
            <a:ext cx="4377394" cy="148986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2484" y="1903228"/>
            <a:ext cx="5342884" cy="312261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22</a:t>
            </a:r>
            <a:r>
              <a:rPr lang="zh-TW" altLang="en-US" dirty="0" smtClean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079" y="1781577"/>
            <a:ext cx="4227882" cy="1430000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 flipH="1">
            <a:off x="11424734" y="4199860"/>
            <a:ext cx="504" cy="689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564264" y="4331051"/>
            <a:ext cx="6277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4.5m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1424734" y="3667985"/>
            <a:ext cx="0" cy="5586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1564264" y="3733579"/>
            <a:ext cx="43858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079" y="5567853"/>
            <a:ext cx="9614458" cy="740000"/>
          </a:xfrm>
          <a:prstGeom prst="rect">
            <a:avLst/>
          </a:prstGeom>
        </p:spPr>
      </p:pic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535681"/>
              </p:ext>
            </p:extLst>
          </p:nvPr>
        </p:nvGraphicFramePr>
        <p:xfrm>
          <a:off x="1063079" y="5136290"/>
          <a:ext cx="7747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0" name="Equation" r:id="rId8" imgW="774360" imgH="291960" progId="Equation.DSMT4">
                  <p:embed/>
                </p:oleObj>
              </mc:Choice>
              <mc:Fallback>
                <p:oleObj name="Equation" r:id="rId8" imgW="7743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63079" y="5136290"/>
                        <a:ext cx="7747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55930"/>
            <a:ext cx="74475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55930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94.2%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9827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11880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98.1%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11880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15777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5563789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BC6803-444F-478C-A03C-8AD6667285CB}"/>
              </a:ext>
            </a:extLst>
          </p:cNvPr>
          <p:cNvCxnSpPr/>
          <p:nvPr/>
        </p:nvCxnSpPr>
        <p:spPr>
          <a:xfrm>
            <a:off x="8148021" y="5563789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5226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366048"/>
              </p:ext>
            </p:extLst>
          </p:nvPr>
        </p:nvGraphicFramePr>
        <p:xfrm>
          <a:off x="2501370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4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01370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4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12800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11361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98.1%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11361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15258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085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64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64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543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92.1%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99.6%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91.0%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6AA1B0B-D45D-4195-A840-EA51BADF819B}"/>
              </a:ext>
            </a:extLst>
          </p:cNvPr>
          <p:cNvCxnSpPr/>
          <p:nvPr/>
        </p:nvCxnSpPr>
        <p:spPr>
          <a:xfrm flipV="1">
            <a:off x="9455971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943624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9D11C2F-CC24-4BC4-871C-39A8B85BC69C}"/>
              </a:ext>
            </a:extLst>
          </p:cNvPr>
          <p:cNvCxnSpPr/>
          <p:nvPr/>
        </p:nvCxnSpPr>
        <p:spPr>
          <a:xfrm flipV="1">
            <a:off x="5090160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5AA2A3E9-DAC8-410D-8543-5EFB8F6977F5}"/>
              </a:ext>
            </a:extLst>
          </p:cNvPr>
          <p:cNvCxnSpPr/>
          <p:nvPr/>
        </p:nvCxnSpPr>
        <p:spPr>
          <a:xfrm flipV="1">
            <a:off x="7211209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2" name="物件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516100"/>
              </p:ext>
            </p:extLst>
          </p:nvPr>
        </p:nvGraphicFramePr>
        <p:xfrm>
          <a:off x="2501370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4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01370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831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511281" y="3448085"/>
            <a:ext cx="1308243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Top Story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64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64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93.7%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39910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89.8%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Story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516895" y="4377258"/>
            <a:ext cx="180228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Bottom Story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439615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439615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95.5%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443512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943624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2" name="物件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593327"/>
              </p:ext>
            </p:extLst>
          </p:nvPr>
        </p:nvGraphicFramePr>
        <p:xfrm>
          <a:off x="3934193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9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32" name="物件 3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4193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7235308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E744B853-CB4A-43F4-BFFA-DB06AB595723}"/>
              </a:ext>
            </a:extLst>
          </p:cNvPr>
          <p:cNvCxnSpPr/>
          <p:nvPr/>
        </p:nvCxnSpPr>
        <p:spPr>
          <a:xfrm flipV="1">
            <a:off x="5151326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6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96.0%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96.5%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/>
              <a:t>Bottom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91.9%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97.2%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97.2%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89.0%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95.1%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5B8C689-2C27-45DE-8D4B-30A5CCB3E843}"/>
              </a:ext>
            </a:extLst>
          </p:cNvPr>
          <p:cNvCxnSpPr/>
          <p:nvPr/>
        </p:nvCxnSpPr>
        <p:spPr>
          <a:xfrm flipV="1">
            <a:off x="7196865" y="4871689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3C98247-F91E-4BD8-A1B9-6E40D87F6628}"/>
              </a:ext>
            </a:extLst>
          </p:cNvPr>
          <p:cNvCxnSpPr/>
          <p:nvPr/>
        </p:nvCxnSpPr>
        <p:spPr>
          <a:xfrm flipV="1">
            <a:off x="7177142" y="3935628"/>
            <a:ext cx="0" cy="443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/>
          </p:nvPr>
        </p:nvGraphicFramePr>
        <p:xfrm>
          <a:off x="4657777" y="920506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3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7777" y="920506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891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800" y="1579129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8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6D422F5F-B755-48D5-AEAC-81A64AB06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9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8CCA5A72-0AEA-494D-8214-F8276D457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字方塊 26"/>
          <p:cNvSpPr txBox="1"/>
          <p:nvPr/>
        </p:nvSpPr>
        <p:spPr>
          <a:xfrm>
            <a:off x="6198099" y="1914260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027015" y="516265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52856" y="244421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973189" y="3655278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791592" y="2106707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82035" y="4438391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961511" y="4980619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860548" y="4652104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6373758" y="2444214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6373758" y="4167925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951148" y="2444213"/>
            <a:ext cx="601211" cy="118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26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4" grpId="0" animBg="1"/>
      <p:bldP spid="25" grpId="0" animBg="1"/>
      <p:bldP spid="26" grpId="0" animBg="1"/>
      <p:bldP spid="29" grpId="0" animBg="1"/>
      <p:bldP spid="3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452" y="1731756"/>
            <a:ext cx="6095238" cy="457142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9786" y="1731756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4C61A08-FCDB-4213-B409-451BFB423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Why?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2216044" y="6312962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16186" y="6316314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368F04-8D51-41AC-9018-FD57E36DF05A}"/>
              </a:ext>
            </a:extLst>
          </p:cNvPr>
          <p:cNvSpPr txBox="1"/>
          <p:nvPr/>
        </p:nvSpPr>
        <p:spPr>
          <a:xfrm>
            <a:off x="1844243" y="4385699"/>
            <a:ext cx="2395849" cy="5355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Small Gravity 89%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B8C5803-08DB-480A-AA5E-BDEDFDE10937}"/>
              </a:ext>
            </a:extLst>
          </p:cNvPr>
          <p:cNvSpPr txBox="1"/>
          <p:nvPr/>
        </p:nvSpPr>
        <p:spPr>
          <a:xfrm>
            <a:off x="7951908" y="4385699"/>
            <a:ext cx="2429768" cy="535531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 Gravity 99%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653806" y="4439751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764724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210929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489493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79069" y="1731756"/>
            <a:ext cx="11871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Demand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125274" y="1743347"/>
            <a:ext cx="14245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403838" y="1731756"/>
            <a:ext cx="118385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39788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6943726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1467293" y="5373560"/>
            <a:ext cx="915279" cy="24043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3855317" y="5371777"/>
            <a:ext cx="915279" cy="114623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0291559" y="5493775"/>
            <a:ext cx="192143" cy="120215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7427740" y="567838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655742" y="551135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877827" y="5674096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1256150" y="566346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383956" y="553237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2735512" y="5371342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38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#8 =&gt;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#10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549602"/>
              </p:ext>
            </p:extLst>
          </p:nvPr>
        </p:nvGraphicFramePr>
        <p:xfrm>
          <a:off x="7543364" y="878819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3" name="Equation" r:id="rId3" imgW="2552400" imgH="1117440" progId="Equation.DSMT4">
                  <p:embed/>
                </p:oleObj>
              </mc:Choice>
              <mc:Fallback>
                <p:oleObj name="Equation" r:id="rId3" imgW="2552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43364" y="878819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658159"/>
              </p:ext>
            </p:extLst>
          </p:nvPr>
        </p:nvGraphicFramePr>
        <p:xfrm>
          <a:off x="3935231" y="703326"/>
          <a:ext cx="29210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4" name="Equation" r:id="rId5" imgW="2920680" imgH="1295280" progId="Equation.DSMT4">
                  <p:embed/>
                </p:oleObj>
              </mc:Choice>
              <mc:Fallback>
                <p:oleObj name="Equation" r:id="rId5" imgW="2920680" imgH="12952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5231" y="703326"/>
                        <a:ext cx="292100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9284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101.7%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9605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97.5%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100.5%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100.0%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98.9%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8361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102.2%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1063073" y="1531089"/>
            <a:ext cx="212333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2.54cm =&gt; 3.22cm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04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29097"/>
            <a:ext cx="6095238" cy="457142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26440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849192" y="1753022"/>
            <a:ext cx="19950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Multi-Cut-2, #8 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217867" y="1767011"/>
            <a:ext cx="20159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Multi-Cut-2, #10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217867" y="1278065"/>
            <a:ext cx="169039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#10</a:t>
            </a:r>
            <a:endParaRPr lang="en-US" altLang="zh-TW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060689" y="2349795"/>
            <a:ext cx="4481512" cy="2035904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944185" y="4795284"/>
            <a:ext cx="4481512" cy="908852"/>
          </a:xfrm>
          <a:prstGeom prst="rect">
            <a:avLst/>
          </a:prstGeom>
          <a:solidFill>
            <a:srgbClr val="F7F7F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848488" y="1280406"/>
            <a:ext cx="16695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#8 </a:t>
            </a:r>
            <a:endParaRPr lang="zh-TW" altLang="en-US" sz="2000" dirty="0">
              <a:solidFill>
                <a:schemeClr val="accent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01560" y="2972583"/>
            <a:ext cx="360000" cy="50426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829184" y="1753022"/>
            <a:ext cx="1995098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Multi-Cut-2, #8 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197859" y="1767011"/>
            <a:ext cx="201593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Multi-Cut-2, #10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9197859" y="1278065"/>
            <a:ext cx="169039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</a:t>
            </a: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#10</a:t>
            </a:r>
            <a:endParaRPr lang="en-US" altLang="zh-TW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828480" y="1280406"/>
            <a:ext cx="16695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Tradition, #8 </a:t>
            </a:r>
            <a:endParaRPr lang="zh-TW" altLang="en-US" sz="2000" dirty="0">
              <a:solidFill>
                <a:schemeClr val="accent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756231" y="2457688"/>
            <a:ext cx="273510" cy="102979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0029411" y="5506918"/>
            <a:ext cx="900000" cy="1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7699967" y="5506918"/>
            <a:ext cx="900000" cy="14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946692" y="5312800"/>
            <a:ext cx="40972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20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5016207" y="531136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99.2%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7171438" y="5311361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93.6%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350944" y="5315258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97.0%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3946692" y="3448085"/>
            <a:ext cx="25583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5016207" y="344664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96.0%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7171438" y="3446646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94.3%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350944" y="3450543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Stories</a:t>
            </a:r>
            <a:r>
              <a:rPr lang="zh-TW" alt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5116393" y="2509033"/>
            <a:ext cx="54726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28245" y="2509033"/>
            <a:ext cx="1041311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365909" y="2509033"/>
            <a:ext cx="68031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Total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3952306" y="4377258"/>
            <a:ext cx="36003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5021821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95.3%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7177052" y="4375819"/>
            <a:ext cx="70468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91.5%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356558" y="437971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93.8%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258485" y="4377258"/>
            <a:ext cx="9483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Stories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2" name="物件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672326"/>
              </p:ext>
            </p:extLst>
          </p:nvPr>
        </p:nvGraphicFramePr>
        <p:xfrm>
          <a:off x="4665412" y="918403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7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32" name="物件 3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65412" y="918403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9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362435" y="5322013"/>
            <a:ext cx="164243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F635F3-7CF9-4374-A156-4BA13C055EDA}"/>
              </a:ext>
            </a:extLst>
          </p:cNvPr>
          <p:cNvSpPr txBox="1"/>
          <p:nvPr/>
        </p:nvSpPr>
        <p:spPr>
          <a:xfrm>
            <a:off x="4814182" y="5320574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93.3%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93AF87-4F33-4E59-8DB3-5A968C97A4BE}"/>
              </a:ext>
            </a:extLst>
          </p:cNvPr>
          <p:cNvSpPr txBox="1"/>
          <p:nvPr/>
        </p:nvSpPr>
        <p:spPr>
          <a:xfrm>
            <a:off x="6926881" y="5320574"/>
            <a:ext cx="70949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94.1%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950BC3-593A-456F-A46A-327293FA39FA}"/>
              </a:ext>
            </a:extLst>
          </p:cNvPr>
          <p:cNvSpPr txBox="1"/>
          <p:nvPr/>
        </p:nvSpPr>
        <p:spPr>
          <a:xfrm>
            <a:off x="9159552" y="5324471"/>
            <a:ext cx="74956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94.5</a:t>
            </a:r>
            <a:r>
              <a:rPr lang="en-US" altLang="zh-TW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 smtClean="0"/>
              <a:t>Stirrups 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14370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6m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049511" y="2509033"/>
            <a:ext cx="504305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zh-TW" altLang="en-US" sz="2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27680" y="2509033"/>
            <a:ext cx="61330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EC93E1-A45E-4726-9173-DA31C1E38963}"/>
              </a:ext>
            </a:extLst>
          </p:cNvPr>
          <p:cNvSpPr txBox="1"/>
          <p:nvPr/>
        </p:nvSpPr>
        <p:spPr>
          <a:xfrm>
            <a:off x="2368049" y="4377258"/>
            <a:ext cx="200311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BD49D4-74AD-42B7-B342-27FAE5FB0A84}"/>
              </a:ext>
            </a:extLst>
          </p:cNvPr>
          <p:cNvSpPr txBox="1"/>
          <p:nvPr/>
        </p:nvSpPr>
        <p:spPr>
          <a:xfrm>
            <a:off x="4819796" y="437581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96.6%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90D131-86F0-49AF-AA33-CE50FD40E300}"/>
              </a:ext>
            </a:extLst>
          </p:cNvPr>
          <p:cNvSpPr txBox="1"/>
          <p:nvPr/>
        </p:nvSpPr>
        <p:spPr>
          <a:xfrm>
            <a:off x="6932495" y="4375819"/>
            <a:ext cx="75437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94.4%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4E4259-54FE-441C-9C25-A122B326BEA1}"/>
              </a:ext>
            </a:extLst>
          </p:cNvPr>
          <p:cNvSpPr txBox="1"/>
          <p:nvPr/>
        </p:nvSpPr>
        <p:spPr>
          <a:xfrm>
            <a:off x="9165166" y="4379716"/>
            <a:ext cx="74155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87.0%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2613EE-1DE1-4C07-AFE6-BAEF9FE1DD9A}"/>
              </a:ext>
            </a:extLst>
          </p:cNvPr>
          <p:cNvSpPr txBox="1"/>
          <p:nvPr/>
        </p:nvSpPr>
        <p:spPr>
          <a:xfrm>
            <a:off x="2362435" y="3448418"/>
            <a:ext cx="172899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Seismic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7C134E-6B49-450D-AAD6-8A4508F5A308}"/>
              </a:ext>
            </a:extLst>
          </p:cNvPr>
          <p:cNvSpPr txBox="1"/>
          <p:nvPr/>
        </p:nvSpPr>
        <p:spPr>
          <a:xfrm>
            <a:off x="4814182" y="3446979"/>
            <a:ext cx="800860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101.4%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6E6E20-3B6E-4CB1-92C5-8803F0D07881}"/>
              </a:ext>
            </a:extLst>
          </p:cNvPr>
          <p:cNvSpPr txBox="1"/>
          <p:nvPr/>
        </p:nvSpPr>
        <p:spPr>
          <a:xfrm>
            <a:off x="6926881" y="3446979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92.0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549C74-BD8B-4A4E-A2DB-12CE4B11069B}"/>
              </a:ext>
            </a:extLst>
          </p:cNvPr>
          <p:cNvSpPr txBox="1"/>
          <p:nvPr/>
        </p:nvSpPr>
        <p:spPr>
          <a:xfrm>
            <a:off x="9159552" y="3450876"/>
            <a:ext cx="74475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90.2%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403500" y="2001735"/>
            <a:ext cx="179632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Beam Length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216493" y="4377258"/>
            <a:ext cx="55399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Site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/>
          </p:nvPr>
        </p:nvGraphicFramePr>
        <p:xfrm>
          <a:off x="4657777" y="920506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0" name="Equation" r:id="rId4" imgW="2412720" imgH="609480" progId="Equation.DSMT4">
                  <p:embed/>
                </p:oleObj>
              </mc:Choice>
              <mc:Fallback>
                <p:oleObj name="Equation" r:id="rId4" imgW="241272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7777" y="920506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4582758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20DFF66C-A9D6-47DE-91BE-8FB44B9F3A00}"/>
              </a:ext>
            </a:extLst>
          </p:cNvPr>
          <p:cNvCxnSpPr/>
          <p:nvPr/>
        </p:nvCxnSpPr>
        <p:spPr>
          <a:xfrm>
            <a:off x="5884433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369166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D2D3FF57-A4B7-4A1D-8F64-E53D72C690B5}"/>
              </a:ext>
            </a:extLst>
          </p:cNvPr>
          <p:cNvCxnSpPr/>
          <p:nvPr/>
        </p:nvCxnSpPr>
        <p:spPr>
          <a:xfrm>
            <a:off x="5884433" y="555032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0B59C8B8-30EF-426F-9E0A-B55D4B781D3D}"/>
              </a:ext>
            </a:extLst>
          </p:cNvPr>
          <p:cNvCxnSpPr/>
          <p:nvPr/>
        </p:nvCxnSpPr>
        <p:spPr>
          <a:xfrm>
            <a:off x="8148021" y="555032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48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" y="191389"/>
            <a:ext cx="4320000" cy="32400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9179" y="195793"/>
            <a:ext cx="4320000" cy="32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7333" y="191387"/>
            <a:ext cx="4320000" cy="324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" y="3618000"/>
            <a:ext cx="4320000" cy="324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9179" y="3622404"/>
            <a:ext cx="4320000" cy="324000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000" y="3617998"/>
            <a:ext cx="4320000" cy="3240001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3013" y="6693"/>
            <a:ext cx="187006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984046" y="6693"/>
            <a:ext cx="187006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020766" y="6693"/>
            <a:ext cx="1961434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3013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984046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020766" y="3448247"/>
            <a:ext cx="186365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27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22" y="191390"/>
            <a:ext cx="4320000" cy="32400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5739" y="190466"/>
            <a:ext cx="4320000" cy="32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000" y="190467"/>
            <a:ext cx="4320000" cy="324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" y="3618000"/>
            <a:ext cx="4320000" cy="324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5739" y="3621483"/>
            <a:ext cx="4320000" cy="324000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000" y="3617998"/>
            <a:ext cx="4320000" cy="324000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3013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984046" y="3448247"/>
            <a:ext cx="1772280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020766" y="3448247"/>
            <a:ext cx="186365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3013" y="6693"/>
            <a:ext cx="179632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Seismic 6m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984046" y="6693"/>
            <a:ext cx="179632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020766" y="6693"/>
            <a:ext cx="1887696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 </a:t>
            </a: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Seismic </a:t>
            </a:r>
            <a:r>
              <a:rPr lang="en-US" altLang="zh-TW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12m</a:t>
            </a:r>
            <a:endParaRPr lang="en-US" altLang="zh-TW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561738"/>
              </p:ext>
            </p:extLst>
          </p:nvPr>
        </p:nvGraphicFramePr>
        <p:xfrm>
          <a:off x="4830763" y="915988"/>
          <a:ext cx="2070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5" name="Equation" r:id="rId4" imgW="2070000" imgH="609480" progId="Equation.DSMT4">
                  <p:embed/>
                </p:oleObj>
              </mc:Choice>
              <mc:Fallback>
                <p:oleObj name="Equation" r:id="rId4" imgW="207000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30763" y="915988"/>
                        <a:ext cx="20701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圖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415" y="4814282"/>
            <a:ext cx="4829138" cy="495733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8683204" y="4681573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Multi-Cut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sp>
        <p:nvSpPr>
          <p:cNvPr id="12" name="文字方塊 11"/>
          <p:cNvSpPr txBox="1"/>
          <p:nvPr/>
        </p:nvSpPr>
        <p:spPr>
          <a:xfrm>
            <a:off x="8687553" y="1868645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87553" y="2814398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683205" y="3739354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4061BCA-2803-4D6F-9569-CB44B0447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415" y="1970462"/>
            <a:ext cx="4825763" cy="5274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2F1C7A2D-0EF2-4F4C-9AC8-514F9FD03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6415" y="2908614"/>
            <a:ext cx="4825763" cy="5274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2745C8C-106E-41B6-91E4-B9CE7C6FC7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7881" y="3842117"/>
            <a:ext cx="4825763" cy="52740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CB0236F7-8FAF-41B1-81A7-5D59B1694F73}"/>
              </a:ext>
            </a:extLst>
          </p:cNvPr>
          <p:cNvSpPr txBox="1"/>
          <p:nvPr/>
        </p:nvSpPr>
        <p:spPr>
          <a:xfrm>
            <a:off x="8670941" y="5611796"/>
            <a:ext cx="1727396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Unlimited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63C030CC-7848-4B1D-BC02-D6370FA010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9367" y="5716107"/>
            <a:ext cx="4825763" cy="5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463361" y="1948741"/>
            <a:ext cx="1584729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100.0%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626867" y="3384790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101.3%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98.5%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4F5D72-4B41-466B-B2EE-475566E4E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38" y="2728585"/>
            <a:ext cx="4923450" cy="35746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1C47507-996F-4AC9-B443-94462EBF8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38" y="2001093"/>
            <a:ext cx="4923450" cy="5274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031" y="2888076"/>
            <a:ext cx="6098970" cy="27046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69041" y="2728584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169041" y="4762799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522945" y="2728583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522945" y="4762798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714119"/>
              </p:ext>
            </p:extLst>
          </p:nvPr>
        </p:nvGraphicFramePr>
        <p:xfrm>
          <a:off x="3938184" y="909287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9" name="Equation" r:id="rId6" imgW="2412720" imgH="609480" progId="Equation.DSMT4">
                  <p:embed/>
                </p:oleObj>
              </mc:Choice>
              <mc:Fallback>
                <p:oleObj name="Equation" r:id="rId6" imgW="241272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38184" y="909287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90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7000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Bar-Cut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721007"/>
              </p:ext>
            </p:extLst>
          </p:nvPr>
        </p:nvGraphicFramePr>
        <p:xfrm>
          <a:off x="2460350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7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0350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0580085"/>
              </p:ext>
            </p:extLst>
          </p:nvPr>
        </p:nvGraphicFramePr>
        <p:xfrm>
          <a:off x="1824413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8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24413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043123"/>
              </p:ext>
            </p:extLst>
          </p:nvPr>
        </p:nvGraphicFramePr>
        <p:xfrm>
          <a:off x="4016958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9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16958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31905"/>
              </p:ext>
            </p:extLst>
          </p:nvPr>
        </p:nvGraphicFramePr>
        <p:xfrm>
          <a:off x="4640404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0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40404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1563344" y="2464190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951922" y="3129214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398125" y="2111926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152172" y="47136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951922" y="4863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887522" y="4649835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38089" y="1948741"/>
            <a:ext cx="1410001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93.4%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727856" y="3384790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92.3%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94.7%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654868-360A-4B3E-A141-9C033BBA1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2960716"/>
            <a:ext cx="4800507" cy="33462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A0811C-5F27-43E1-B2D7-AE21F6A53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2001094"/>
            <a:ext cx="4800507" cy="486200"/>
          </a:xfrm>
          <a:prstGeom prst="rect">
            <a:avLst/>
          </a:prstGeom>
        </p:spPr>
      </p:pic>
      <p:graphicFrame>
        <p:nvGraphicFramePr>
          <p:cNvPr id="36" name="物件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24842"/>
              </p:ext>
            </p:extLst>
          </p:nvPr>
        </p:nvGraphicFramePr>
        <p:xfrm>
          <a:off x="4661198" y="918072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3" name="Equation" r:id="rId5" imgW="2412720" imgH="609480" progId="Equation.DSMT4">
                  <p:embed/>
                </p:oleObj>
              </mc:Choice>
              <mc:Fallback>
                <p:oleObj name="Equation" r:id="rId5" imgW="2412720" imgH="609480" progId="Equation.DSMT4">
                  <p:embed/>
                  <p:pic>
                    <p:nvPicPr>
                      <p:cNvPr id="15" name="物件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1198" y="918072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圖片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894361"/>
            <a:ext cx="6096214" cy="270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5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06107" y="3195938"/>
                <a:ext cx="4070409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$18122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7" y="3195938"/>
                <a:ext cx="4070409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6826345" y="5099010"/>
            <a:ext cx="273626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Percentage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317646" y="5844799"/>
            <a:ext cx="411106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058347" y="3195941"/>
                <a:ext cx="4240328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7" y="3195941"/>
                <a:ext cx="4240328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2929883" y="5096003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 flipV="1">
            <a:off x="321311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58347" y="1993621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06633" y="1993621"/>
            <a:ext cx="1704954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7081284" y="4147802"/>
            <a:ext cx="0" cy="711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2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Construction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06107" y="3195938"/>
                <a:ext cx="3960315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3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7" y="3195938"/>
                <a:ext cx="3960315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058347" y="3195941"/>
                <a:ext cx="3900491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7" y="3195941"/>
                <a:ext cx="3900491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/>
          <p:cNvCxnSpPr/>
          <p:nvPr/>
        </p:nvCxnSpPr>
        <p:spPr>
          <a:xfrm flipV="1">
            <a:off x="321311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58347" y="1993621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06633" y="1993621"/>
            <a:ext cx="1704954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926037" y="5131776"/>
            <a:ext cx="163121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鋼筋綁紮工資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828024" y="5841520"/>
            <a:ext cx="359810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台北市公共工程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809866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7545768" y="5131776"/>
            <a:ext cx="390106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複雜度增加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鋼筋綁紮工資增加</a:t>
            </a:r>
          </a:p>
        </p:txBody>
      </p:sp>
    </p:spTree>
    <p:extLst>
      <p:ext uri="{BB962C8B-B14F-4D97-AF65-F5344CB8AC3E}">
        <p14:creationId xmlns:p14="http://schemas.microsoft.com/office/powerpoint/2010/main" val="344303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</m:t>
                      </m:r>
                      <m:r>
                        <a:rPr lang="en-US" altLang="zh-TW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25819"/>
                <a:ext cx="2934458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$18122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25819"/>
                <a:ext cx="2934458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9145" y="3025819"/>
                <a:ext cx="3077124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3025819"/>
                <a:ext cx="3077124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261055"/>
                <a:ext cx="264912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</m:t>
                          </m:r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794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$6454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261055"/>
                <a:ext cx="2649123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929145" y="4261055"/>
                <a:ext cx="279179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4261055"/>
                <a:ext cx="2791790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929145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174357"/>
            <a:ext cx="1299395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6244" y="3181784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244" y="4370238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66244" y="5599793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25819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25819"/>
                <a:ext cx="1756443" cy="8086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9145" y="3025819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3025819"/>
                <a:ext cx="1899110" cy="808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261055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261055"/>
                <a:ext cx="1613775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929145" y="4261055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4261055"/>
                <a:ext cx="1756443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929145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17435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6244" y="3181784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244" y="4370238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/>
          <p:cNvSpPr txBox="1"/>
          <p:nvPr/>
        </p:nvSpPr>
        <p:spPr>
          <a:xfrm>
            <a:off x="1066244" y="5599793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39778" y="1089992"/>
            <a:ext cx="13362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8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5385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2283018"/>
            <a:ext cx="6095238" cy="4571429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92" y="2283018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pic>
        <p:nvPicPr>
          <p:cNvPr id="6" name="圖片 5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7403" y="372291"/>
            <a:ext cx="5400040" cy="2293620"/>
          </a:xfrm>
          <a:prstGeom prst="rect">
            <a:avLst/>
          </a:prstGeom>
        </p:spPr>
      </p:pic>
      <p:sp>
        <p:nvSpPr>
          <p:cNvPr id="11" name="橢圓 10"/>
          <p:cNvSpPr/>
          <p:nvPr/>
        </p:nvSpPr>
        <p:spPr>
          <a:xfrm>
            <a:off x="11430326" y="1487516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095787" y="1487516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62" y="370373"/>
            <a:ext cx="5400040" cy="2293620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5409785" y="148559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1075246" y="148559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8513874" y="3118947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33687" y="3353435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766969" y="3993345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354590" y="302730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33687" y="522427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695278" y="574338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489497" y="5428153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5091190" y="488142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69311" y="488142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7129687" y="3363258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862969" y="39925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450590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7129687" y="523409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8791278" y="5753207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0585497" y="5437976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11187190" y="489124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7065311" y="489124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465247" y="323049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10566412" y="2913957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8046418" y="438769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10087000" y="438769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637385" y="561927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286805" y="580338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321324" y="610562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9678415" y="610562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7476431" y="148192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10566412" y="148609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8046418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10087000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/>
          <p:cNvSpPr/>
          <p:nvPr/>
        </p:nvSpPr>
        <p:spPr>
          <a:xfrm>
            <a:off x="7637385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10286805" y="148364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8321324" y="14803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9678415" y="14803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7829935" y="3363258"/>
            <a:ext cx="49138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/>
          <p:cNvSpPr txBox="1"/>
          <p:nvPr/>
        </p:nvSpPr>
        <p:spPr>
          <a:xfrm>
            <a:off x="5856617" y="3632981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5650504" y="5529671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>
            <a:off x="5938351" y="1572577"/>
            <a:ext cx="6781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701731"/>
          </a:xfrm>
        </p:spPr>
        <p:txBody>
          <a:bodyPr/>
          <a:lstStyle/>
          <a:p>
            <a:r>
              <a:rPr lang="en-US" altLang="zh-TW" dirty="0"/>
              <a:t>Pushover Method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sp>
        <p:nvSpPr>
          <p:cNvPr id="9" name="矩形 8"/>
          <p:cNvSpPr/>
          <p:nvPr/>
        </p:nvSpPr>
        <p:spPr>
          <a:xfrm>
            <a:off x="8274589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229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5879985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6189844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059961"/>
              </p:ext>
            </p:extLst>
          </p:nvPr>
        </p:nvGraphicFramePr>
        <p:xfrm>
          <a:off x="8549145" y="3421587"/>
          <a:ext cx="1612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1" name="Equation" r:id="rId5" imgW="1612800" imgH="787320" progId="Equation.DSMT4">
                  <p:embed/>
                </p:oleObj>
              </mc:Choice>
              <mc:Fallback>
                <p:oleObj name="Equation" r:id="rId5" imgW="1612800" imgH="787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49145" y="3421587"/>
                        <a:ext cx="16129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065746" y="2721935"/>
            <a:ext cx="2755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ATC-40 Capacity Spectrum</a:t>
            </a:r>
            <a:endParaRPr lang="en-US" altLang="zh-TW" dirty="0"/>
          </a:p>
        </p:txBody>
      </p:sp>
      <p:sp>
        <p:nvSpPr>
          <p:cNvPr id="14" name="矩形 13"/>
          <p:cNvSpPr/>
          <p:nvPr/>
        </p:nvSpPr>
        <p:spPr>
          <a:xfrm>
            <a:off x="4667681" y="2726441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Modal Pushover Analysis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93C97C3-A73C-4CB3-84A6-CCE439A5CE3F}"/>
              </a:ext>
            </a:extLst>
          </p:cNvPr>
          <p:cNvCxnSpPr>
            <a:cxnSpLocks/>
          </p:cNvCxnSpPr>
          <p:nvPr/>
        </p:nvCxnSpPr>
        <p:spPr>
          <a:xfrm flipV="1">
            <a:off x="9932209" y="4114675"/>
            <a:ext cx="0" cy="414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97416E-D5F9-4730-B7DB-D24404E0DB3F}"/>
              </a:ext>
            </a:extLst>
          </p:cNvPr>
          <p:cNvSpPr txBox="1"/>
          <p:nvPr/>
        </p:nvSpPr>
        <p:spPr>
          <a:xfrm>
            <a:off x="9810946" y="4539307"/>
            <a:ext cx="14612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 Shape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710B65C-C600-4C5A-9301-4882E6B52FA9}"/>
              </a:ext>
            </a:extLst>
          </p:cNvPr>
          <p:cNvCxnSpPr/>
          <p:nvPr/>
        </p:nvCxnSpPr>
        <p:spPr>
          <a:xfrm flipV="1">
            <a:off x="9641580" y="4114675"/>
            <a:ext cx="0" cy="104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1EDB3F8-275A-4BC6-9F95-CCAC05F92E85}"/>
              </a:ext>
            </a:extLst>
          </p:cNvPr>
          <p:cNvSpPr txBox="1"/>
          <p:nvPr/>
        </p:nvSpPr>
        <p:spPr>
          <a:xfrm>
            <a:off x="9501902" y="5310256"/>
            <a:ext cx="15911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Effective Mass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998" y="3439633"/>
            <a:ext cx="2786266" cy="266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159185"/>
            <a:ext cx="5533501" cy="414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9" y="2156212"/>
            <a:ext cx="5533501" cy="4144000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770812" cy="1311128"/>
          </a:xfrm>
        </p:spPr>
        <p:txBody>
          <a:bodyPr/>
          <a:lstStyle/>
          <a:p>
            <a:r>
              <a:rPr lang="en-US" altLang="zh-TW" dirty="0"/>
              <a:t>ATC-40 Capacity Spectrum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919375"/>
              </p:ext>
            </p:extLst>
          </p:nvPr>
        </p:nvGraphicFramePr>
        <p:xfrm>
          <a:off x="8312448" y="366302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70" name="Equation" r:id="rId6" imgW="1002960" imgH="241200" progId="Equation.DSMT4">
                  <p:embed/>
                </p:oleObj>
              </mc:Choice>
              <mc:Fallback>
                <p:oleObj name="Equation" r:id="rId6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12448" y="366302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977568"/>
              </p:ext>
            </p:extLst>
          </p:nvPr>
        </p:nvGraphicFramePr>
        <p:xfrm>
          <a:off x="7867948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71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67948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630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49354"/>
              </p:ext>
            </p:extLst>
          </p:nvPr>
        </p:nvGraphicFramePr>
        <p:xfrm>
          <a:off x="2841948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72" name="Equation" r:id="rId10" imgW="1002960" imgH="241200" progId="Equation.DSMT4">
                  <p:embed/>
                </p:oleObj>
              </mc:Choice>
              <mc:Fallback>
                <p:oleObj name="Equation" r:id="rId10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41948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037514"/>
              </p:ext>
            </p:extLst>
          </p:nvPr>
        </p:nvGraphicFramePr>
        <p:xfrm>
          <a:off x="2349240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73" name="Equation" r:id="rId12" imgW="876240" imgH="241200" progId="Equation.DSMT4">
                  <p:embed/>
                </p:oleObj>
              </mc:Choice>
              <mc:Fallback>
                <p:oleObj name="Equation" r:id="rId12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49240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3194" y="157251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347048" y="1549400"/>
            <a:ext cx="21173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347048" y="11430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451710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879260" y="2705100"/>
            <a:ext cx="157245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86827"/>
              </p:ext>
            </p:extLst>
          </p:nvPr>
        </p:nvGraphicFramePr>
        <p:xfrm>
          <a:off x="8720380" y="1308966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6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20380" y="1308966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098401"/>
              </p:ext>
            </p:extLst>
          </p:nvPr>
        </p:nvGraphicFramePr>
        <p:xfrm>
          <a:off x="7570235" y="2724371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7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70235" y="2724371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54018"/>
              </p:ext>
            </p:extLst>
          </p:nvPr>
        </p:nvGraphicFramePr>
        <p:xfrm>
          <a:off x="7227929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27929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0727747"/>
              </p:ext>
            </p:extLst>
          </p:nvPr>
        </p:nvGraphicFramePr>
        <p:xfrm>
          <a:off x="5228441" y="5842389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28441" y="5842389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4479467"/>
              </p:ext>
            </p:extLst>
          </p:nvPr>
        </p:nvGraphicFramePr>
        <p:xfrm>
          <a:off x="6799404" y="5842388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0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99404" y="5842388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1311128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- Tradition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3" y="2156213"/>
            <a:ext cx="5533501" cy="414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746" y="2159382"/>
            <a:ext cx="5533501" cy="4144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98974" y="1593499"/>
            <a:ext cx="104451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1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320391" y="1569439"/>
            <a:ext cx="109421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692844"/>
              </p:ext>
            </p:extLst>
          </p:nvPr>
        </p:nvGraphicFramePr>
        <p:xfrm>
          <a:off x="3054602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76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4602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2803711"/>
              </p:ext>
            </p:extLst>
          </p:nvPr>
        </p:nvGraphicFramePr>
        <p:xfrm>
          <a:off x="2561894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77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1894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778039"/>
              </p:ext>
            </p:extLst>
          </p:nvPr>
        </p:nvGraphicFramePr>
        <p:xfrm>
          <a:off x="7000839" y="5413856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78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00839" y="5413856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639523"/>
              </p:ext>
            </p:extLst>
          </p:nvPr>
        </p:nvGraphicFramePr>
        <p:xfrm>
          <a:off x="7195806" y="4495955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79" name="Equation" r:id="rId11" imgW="901440" imgH="241200" progId="Equation.DSMT4">
                  <p:embed/>
                </p:oleObj>
              </mc:Choice>
              <mc:Fallback>
                <p:oleObj name="Equation" r:id="rId11" imgW="901440" imgH="2412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95806" y="4495955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87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561" y="2159185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239878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– Multi-Cut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98974" y="1593499"/>
            <a:ext cx="104451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1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493921" y="1569763"/>
            <a:ext cx="109421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317924"/>
              </p:ext>
            </p:extLst>
          </p:nvPr>
        </p:nvGraphicFramePr>
        <p:xfrm>
          <a:off x="7000839" y="5413856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98" name="Equation" r:id="rId4" imgW="1028520" imgH="241200" progId="Equation.DSMT4">
                  <p:embed/>
                </p:oleObj>
              </mc:Choice>
              <mc:Fallback>
                <p:oleObj name="Equation" r:id="rId4" imgW="102852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00839" y="5413856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691703"/>
              </p:ext>
            </p:extLst>
          </p:nvPr>
        </p:nvGraphicFramePr>
        <p:xfrm>
          <a:off x="7202488" y="4495800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99" name="Equation" r:id="rId6" imgW="888840" imgH="241200" progId="Equation.DSMT4">
                  <p:embed/>
                </p:oleObj>
              </mc:Choice>
              <mc:Fallback>
                <p:oleObj name="Equation" r:id="rId6" imgW="8888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02488" y="4495800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圖片 1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427" y="2159185"/>
            <a:ext cx="5533501" cy="4144000"/>
          </a:xfrm>
          <a:prstGeom prst="rect">
            <a:avLst/>
          </a:prstGeom>
        </p:spPr>
      </p:pic>
      <p:graphicFrame>
        <p:nvGraphicFramePr>
          <p:cNvPr id="17" name="物件 16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75157"/>
              </p:ext>
            </p:extLst>
          </p:nvPr>
        </p:nvGraphicFramePr>
        <p:xfrm>
          <a:off x="2762242" y="366302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0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62242" y="366302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599438"/>
              </p:ext>
            </p:extLst>
          </p:nvPr>
        </p:nvGraphicFramePr>
        <p:xfrm>
          <a:off x="2317742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1" name="Equation" r:id="rId11" imgW="888840" imgH="241200" progId="Equation.DSMT4">
                  <p:embed/>
                </p:oleObj>
              </mc:Choice>
              <mc:Fallback>
                <p:oleObj name="Equation" r:id="rId11" imgW="8888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17742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835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159185"/>
            <a:ext cx="5533501" cy="4144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6294" y="1581304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239878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- SRSS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3" y="2156213"/>
            <a:ext cx="5533501" cy="4144000"/>
          </a:xfrm>
          <a:prstGeom prst="rect">
            <a:avLst/>
          </a:prstGeom>
        </p:spPr>
      </p:pic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106398"/>
              </p:ext>
            </p:extLst>
          </p:nvPr>
        </p:nvGraphicFramePr>
        <p:xfrm>
          <a:off x="3054602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18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4602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073746"/>
              </p:ext>
            </p:extLst>
          </p:nvPr>
        </p:nvGraphicFramePr>
        <p:xfrm>
          <a:off x="2561894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19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1894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580524"/>
              </p:ext>
            </p:extLst>
          </p:nvPr>
        </p:nvGraphicFramePr>
        <p:xfrm>
          <a:off x="8334429" y="36509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20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34429" y="36509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747433"/>
              </p:ext>
            </p:extLst>
          </p:nvPr>
        </p:nvGraphicFramePr>
        <p:xfrm>
          <a:off x="7734300" y="26701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21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34300" y="26701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08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223" y="2159185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283486" cy="2048766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4187" y="2165222"/>
            <a:ext cx="5533501" cy="4144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9034" y="1565907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456010"/>
              </p:ext>
            </p:extLst>
          </p:nvPr>
        </p:nvGraphicFramePr>
        <p:xfrm>
          <a:off x="7594600" y="318770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4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94600" y="318770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056544"/>
              </p:ext>
            </p:extLst>
          </p:nvPr>
        </p:nvGraphicFramePr>
        <p:xfrm>
          <a:off x="9591675" y="2640013"/>
          <a:ext cx="914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5" name="Equation" r:id="rId7" imgW="914400" imgH="241200" progId="Equation.DSMT4">
                  <p:embed/>
                </p:oleObj>
              </mc:Choice>
              <mc:Fallback>
                <p:oleObj name="Equation" r:id="rId7" imgW="91440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91675" y="2640013"/>
                        <a:ext cx="914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0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0"/>
            <a:ext cx="5964865" cy="3170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0"/>
            <a:ext cx="5859910" cy="31474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1423"/>
            <a:ext cx="6073653" cy="32500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3441423"/>
            <a:ext cx="6062450" cy="31894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sp>
        <p:nvSpPr>
          <p:cNvPr id="9" name="文字方塊 8"/>
          <p:cNvSpPr txBox="1"/>
          <p:nvPr/>
        </p:nvSpPr>
        <p:spPr>
          <a:xfrm>
            <a:off x="13013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0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0404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7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32794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96834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7091917" y="2211572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77559" y="1605467"/>
            <a:ext cx="16287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Forth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18852" y="4008535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533849"/>
            <a:ext cx="6085367" cy="323448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678867" y="2286153"/>
            <a:ext cx="144206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93066" y="5875760"/>
            <a:ext cx="141000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3217" y="2578864"/>
            <a:ext cx="6059512" cy="3336136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390892" cy="701731"/>
          </a:xfrm>
        </p:spPr>
        <p:txBody>
          <a:bodyPr/>
          <a:lstStyle/>
          <a:p>
            <a:r>
              <a:rPr lang="en-US" altLang="zh-TW" dirty="0"/>
              <a:t>Without Gravity Load 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8463518" y="2131394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732164" y="1524253"/>
            <a:ext cx="146270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3072809" y="3721395"/>
            <a:ext cx="0" cy="81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81" y="2487363"/>
            <a:ext cx="5958249" cy="115925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4764559"/>
            <a:ext cx="5954231" cy="105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5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92387D3-562A-4947-A602-76F903B036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690" y="2092775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701731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1935886" y="1734323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1537" y="198153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981803" y="1181059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391231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030279" y="2565508"/>
            <a:ext cx="245483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Time History Spectrum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030279" y="2943919"/>
            <a:ext cx="162801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DBE Spectrum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030279" y="3337809"/>
            <a:ext cx="1682512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MCE Spectrum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7073"/>
            <a:ext cx="6095238" cy="45714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923" y="1729317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CC23460-5720-418D-B728-408FA678E478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9B904C-DD52-4EDB-A29D-ECFCB2E54432}"/>
              </a:ext>
            </a:extLst>
          </p:cNvPr>
          <p:cNvSpPr txBox="1"/>
          <p:nvPr/>
        </p:nvSpPr>
        <p:spPr>
          <a:xfrm>
            <a:off x="8352897" y="1569763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915BBC5-E15F-4EE0-8E37-ECF09299D031}"/>
              </a:ext>
            </a:extLst>
          </p:cNvPr>
          <p:cNvSpPr txBox="1"/>
          <p:nvPr/>
        </p:nvSpPr>
        <p:spPr>
          <a:xfrm>
            <a:off x="3642558" y="934706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440" y="1731914"/>
            <a:ext cx="6095238" cy="457142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924" y="1731419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C8D3AF-AA01-482C-AF71-B959E3460BF2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FA0318-F72B-48C2-9270-1CE1391178F8}"/>
              </a:ext>
            </a:extLst>
          </p:cNvPr>
          <p:cNvSpPr txBox="1"/>
          <p:nvPr/>
        </p:nvSpPr>
        <p:spPr>
          <a:xfrm>
            <a:off x="8354421" y="1569763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E9B428B-F827-4359-ADD3-FEB47895EE94}"/>
              </a:ext>
            </a:extLst>
          </p:cNvPr>
          <p:cNvSpPr txBox="1"/>
          <p:nvPr/>
        </p:nvSpPr>
        <p:spPr>
          <a:xfrm>
            <a:off x="3933014" y="952659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10895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 smtClean="0"/>
              <a:t>Methodology</a:t>
            </a:r>
          </a:p>
          <a:p>
            <a:r>
              <a:rPr lang="en-US" altLang="zh-TW" dirty="0" smtClean="0"/>
              <a:t>- Flexural</a:t>
            </a:r>
          </a:p>
          <a:p>
            <a:r>
              <a:rPr lang="fr-FR" altLang="zh-TW" dirty="0" smtClean="0"/>
              <a:t>- Shear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650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8" y="3441423"/>
            <a:ext cx="6092456" cy="321688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4" y="3441423"/>
            <a:ext cx="6092456" cy="318721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0"/>
            <a:ext cx="6156251" cy="321455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-5353"/>
            <a:ext cx="6049929" cy="326815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-2" y="-3940"/>
            <a:ext cx="1522083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5998" y="-3941"/>
            <a:ext cx="184762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-2" y="3429000"/>
            <a:ext cx="1581395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95998" y="3441423"/>
            <a:ext cx="190693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0154093" y="226891"/>
            <a:ext cx="605294" cy="461665"/>
          </a:xfrm>
          <a:prstGeom prst="rect">
            <a:avLst/>
          </a:prstGeom>
          <a:solidFill>
            <a:schemeClr val="accent3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換圖</a:t>
            </a:r>
          </a:p>
        </p:txBody>
      </p:sp>
    </p:spTree>
    <p:extLst>
      <p:ext uri="{BB962C8B-B14F-4D97-AF65-F5344CB8AC3E}">
        <p14:creationId xmlns:p14="http://schemas.microsoft.com/office/powerpoint/2010/main" val="35404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43" y="-627590"/>
            <a:ext cx="6685714" cy="456190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074" y="0"/>
            <a:ext cx="6695238" cy="46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792" y="2498205"/>
            <a:ext cx="6800000" cy="462857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5729" y="2389513"/>
            <a:ext cx="6800000" cy="4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5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4F37C7-1FBE-49D7-850C-829ABB130E00}"/>
              </a:ext>
            </a:extLst>
          </p:cNvPr>
          <p:cNvSpPr/>
          <p:nvPr/>
        </p:nvSpPr>
        <p:spPr>
          <a:xfrm>
            <a:off x="839788" y="4760739"/>
            <a:ext cx="4367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Time History Analysis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21BD32-FA55-4987-8FEB-316CCD0553F1}"/>
              </a:ext>
            </a:extLst>
          </p:cNvPr>
          <p:cNvSpPr/>
          <p:nvPr/>
        </p:nvSpPr>
        <p:spPr>
          <a:xfrm>
            <a:off x="3346653" y="5383075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One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9788" y="2717695"/>
            <a:ext cx="3268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Static Analysis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351007" y="3270122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SPO</a:t>
            </a:r>
            <a:endParaRPr lang="zh-TW" altLang="en-US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2849719" y="3231457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42818" y="534441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22729" y="4231011"/>
            <a:ext cx="647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7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6096000" y="1917602"/>
            <a:ext cx="1095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grpSp>
        <p:nvGrpSpPr>
          <p:cNvPr id="18" name="Group 6"/>
          <p:cNvGrpSpPr/>
          <p:nvPr/>
        </p:nvGrpSpPr>
        <p:grpSpPr>
          <a:xfrm>
            <a:off x="839788" y="1917602"/>
            <a:ext cx="5256212" cy="4169084"/>
            <a:chOff x="839788" y="1917602"/>
            <a:chExt cx="5256212" cy="4169084"/>
          </a:xfrm>
        </p:grpSpPr>
        <p:sp>
          <p:nvSpPr>
            <p:cNvPr id="20" name="矩形 19"/>
            <p:cNvSpPr/>
            <p:nvPr/>
          </p:nvSpPr>
          <p:spPr>
            <a:xfrm>
              <a:off x="1449421" y="2269864"/>
              <a:ext cx="250287" cy="3463962"/>
            </a:xfrm>
            <a:prstGeom prst="rect">
              <a:avLst/>
            </a:prstGeom>
            <a:solidFill>
              <a:srgbClr val="1ABC9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699708" y="2269864"/>
              <a:ext cx="849854" cy="3463962"/>
            </a:xfrm>
            <a:prstGeom prst="rect">
              <a:avLst/>
            </a:prstGeom>
            <a:solidFill>
              <a:srgbClr val="3498D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549562" y="2269864"/>
              <a:ext cx="3259567" cy="3463962"/>
            </a:xfrm>
            <a:prstGeom prst="rect">
              <a:avLst/>
            </a:prstGeom>
            <a:solidFill>
              <a:srgbClr val="E958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9788" y="1917602"/>
              <a:ext cx="5256212" cy="4169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29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6514" y="2260989"/>
            <a:ext cx="4151086" cy="233602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Pushover and IDA too much </a:t>
            </a: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difference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9E0779-0E74-4EC3-8387-341EBCDE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152809"/>
            <a:ext cx="6095238" cy="4552381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4531360" y="2763520"/>
            <a:ext cx="0" cy="139192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6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C62E633-D5E7-4311-B1F9-FE4075035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623728" cy="701731"/>
          </a:xfrm>
        </p:spPr>
        <p:txBody>
          <a:bodyPr/>
          <a:lstStyle/>
          <a:p>
            <a:r>
              <a:rPr lang="en-US" altLang="zh-TW" dirty="0" smtClean="0"/>
              <a:t>Another way </a:t>
            </a:r>
            <a:r>
              <a:rPr lang="en-US" altLang="zh-TW" dirty="0" smtClean="0">
                <a:solidFill>
                  <a:schemeClr val="accent1"/>
                </a:solidFill>
              </a:rPr>
              <a:t>IM: Base Shear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90F283-92C4-4034-88A6-C9C7EB18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90332"/>
            <a:ext cx="6095238" cy="45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690332"/>
            <a:ext cx="6095238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86079"/>
            <a:ext cx="4064000" cy="304467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6559" y="390553"/>
            <a:ext cx="4056079" cy="303873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35921" y="376772"/>
            <a:ext cx="4074144" cy="305227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7567"/>
            <a:ext cx="4064000" cy="304467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4159" y="3443073"/>
            <a:ext cx="4068479" cy="304802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2797" y="3441379"/>
            <a:ext cx="4039203" cy="3026096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1635577" y="2595840"/>
            <a:ext cx="78803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SF: 0.5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717222" y="2595840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2.5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9784333" y="2595840"/>
            <a:ext cx="79284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4.5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635577" y="5634579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6.5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714380" y="5634579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8.5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827271" y="5634579"/>
            <a:ext cx="69025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965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0" y="1362131"/>
            <a:ext cx="6096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/>
          </a:p>
        </p:txBody>
      </p:sp>
      <p:sp>
        <p:nvSpPr>
          <p:cNvPr id="7" name="文字方塊 6"/>
          <p:cNvSpPr txBox="1"/>
          <p:nvPr/>
        </p:nvSpPr>
        <p:spPr>
          <a:xfrm>
            <a:off x="1790899" y="2721934"/>
            <a:ext cx="319093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786273" y="4157331"/>
            <a:ext cx="2652329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786273" y="4877982"/>
            <a:ext cx="3486275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SEAOC2000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47F8EF5-0936-476D-B299-BDB0EB43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1" y="0"/>
            <a:ext cx="4572763" cy="342957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D01942D-03DF-4223-ACD7-4399DDCE6D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2" y="3429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2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69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960E616-8955-4BEC-86A3-128FDDDB041A}"/>
              </a:ext>
            </a:extLst>
          </p:cNvPr>
          <p:cNvSpPr txBox="1"/>
          <p:nvPr/>
        </p:nvSpPr>
        <p:spPr>
          <a:xfrm>
            <a:off x="1754862" y="928625"/>
            <a:ext cx="261546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895434" y="1731754"/>
            <a:ext cx="49789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Log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7072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31754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437131" y="1565914"/>
            <a:ext cx="319093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957845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629099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91907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blipFill>
                <a:blip r:embed="rId5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/>
              <p:cNvSpPr txBox="1"/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blipFill>
                <a:blip r:embed="rId6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39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Conclusion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70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Reduce Rebar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Condition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altLang="zh-TW" dirty="0"/>
              <a:t>Long Span</a:t>
            </a:r>
          </a:p>
          <a:p>
            <a:r>
              <a:rPr lang="fr-FR" altLang="zh-TW" dirty="0"/>
              <a:t>Low Seismic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232764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Construction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Today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or Future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200956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Verification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Capacity Close To Tradition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80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569394"/>
            <a:ext cx="6095238" cy="2285714"/>
          </a:xfrm>
          <a:prstGeom prst="rect">
            <a:avLst/>
          </a:prstGeom>
        </p:spPr>
      </p:pic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2" name="Equation" r:id="rId6" imgW="2997000" imgH="863280" progId="Equation.DSMT4">
                  <p:embed/>
                </p:oleObj>
              </mc:Choice>
              <mc:Fallback>
                <p:oleObj name="Equation" r:id="rId6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3" name="Equation" r:id="rId8" imgW="2654280" imgH="1015920" progId="Equation.DSMT4">
                  <p:embed/>
                </p:oleObj>
              </mc:Choice>
              <mc:Fallback>
                <p:oleObj name="Equation" r:id="rId8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950325" y="5731815"/>
            <a:ext cx="273376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Minimum Reinforcement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9143619" y="4988478"/>
            <a:ext cx="0" cy="9976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248257"/>
              </p:ext>
            </p:extLst>
          </p:nvPr>
        </p:nvGraphicFramePr>
        <p:xfrm>
          <a:off x="9275301" y="5158072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4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275301" y="5158072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141567" y="4949694"/>
            <a:ext cx="151900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</a:rPr>
              <a:t>- </a:t>
            </a:r>
            <a:r>
              <a:rPr lang="en-US" altLang="zh-TW" sz="2000" dirty="0" smtClean="0">
                <a:solidFill>
                  <a:schemeClr val="accent2"/>
                </a:solidFill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069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BF5EC3-CBCF-41C7-846F-A9B4B81CCEA8}">
  <ds:schemaRefs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13020</TotalTime>
  <Words>1289</Words>
  <Application>Microsoft Office PowerPoint</Application>
  <PresentationFormat>寬螢幕</PresentationFormat>
  <Paragraphs>629</Paragraphs>
  <Slides>70</Slides>
  <Notes>33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70</vt:i4>
      </vt:variant>
    </vt:vector>
  </HeadingPairs>
  <TitlesOfParts>
    <vt:vector size="80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skyran</cp:lastModifiedBy>
  <cp:revision>731</cp:revision>
  <dcterms:created xsi:type="dcterms:W3CDTF">2015-10-12T10:51:44Z</dcterms:created>
  <dcterms:modified xsi:type="dcterms:W3CDTF">2019-06-20T16:00:51Z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